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9" r:id="rId5"/>
    <p:sldId id="280" r:id="rId6"/>
    <p:sldId id="285" r:id="rId7"/>
    <p:sldId id="287" r:id="rId8"/>
    <p:sldId id="282" r:id="rId9"/>
    <p:sldId id="283" r:id="rId10"/>
    <p:sldId id="284" r:id="rId11"/>
    <p:sldId id="286" r:id="rId12"/>
    <p:sldId id="277" r:id="rId13"/>
  </p:sldIdLst>
  <p:sldSz cx="9144000" cy="5143500" type="screen16x9"/>
  <p:notesSz cx="6858000" cy="9144000"/>
  <p:embeddedFontLst>
    <p:embeddedFont>
      <p:font typeface="Nunito Sans" pitchFamily="2" charset="77"/>
      <p:regular r:id="rId15"/>
      <p:bold r:id="rId16"/>
      <p:italic r:id="rId17"/>
      <p:boldItalic r:id="rId18"/>
    </p:embeddedFont>
    <p:embeddedFont>
      <p:font typeface="Nunito Sans SemiBold" pitchFamily="2" charset="77"/>
      <p:regular r:id="rId19"/>
      <p:bold r:id="rId20"/>
      <p:italic r:id="rId21"/>
      <p:boldItalic r:id="rId22"/>
    </p:embeddedFont>
    <p:embeddedFont>
      <p:font typeface="Poppins" pitchFamily="2" charset="77"/>
      <p:regular r:id="rId23"/>
      <p:bold r:id="rId24"/>
      <p:italic r:id="rId25"/>
      <p:boldItalic r:id="rId26"/>
    </p:embeddedFont>
    <p:embeddedFont>
      <p:font typeface="Poppins Medium" panose="00000600000000000000" pitchFamily="2" charset="77"/>
      <p:regular r:id="rId27"/>
      <p:bold r:id="rId28"/>
      <p:italic r:id="rId29"/>
      <p:boldItalic r:id="rId30"/>
    </p:embeddedFont>
    <p:embeddedFont>
      <p:font typeface="Poppins SemiBold" panose="00000700000000000000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91">
          <p15:clr>
            <a:srgbClr val="747775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h8/cqcZaNCVpXygKvIScvyWhFRE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 Hawley" initials="DH" lastIdx="2" clrIdx="0">
    <p:extLst>
      <p:ext uri="{19B8F6BF-5375-455C-9EA6-DF929625EA0E}">
        <p15:presenceInfo xmlns:p15="http://schemas.microsoft.com/office/powerpoint/2012/main" userId="84993837b345ab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DE92"/>
    <a:srgbClr val="F1DA74"/>
    <a:srgbClr val="DFE097"/>
    <a:srgbClr val="000000"/>
    <a:srgbClr val="093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823"/>
  </p:normalViewPr>
  <p:slideViewPr>
    <p:cSldViewPr snapToGrid="0">
      <p:cViewPr varScale="1">
        <p:scale>
          <a:sx n="134" d="100"/>
          <a:sy n="134" d="100"/>
        </p:scale>
        <p:origin x="184" y="552"/>
      </p:cViewPr>
      <p:guideLst>
        <p:guide orient="horz" pos="19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40" Type="http://customschemas.google.com/relationships/presentationmetadata" Target="meta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37278745-B10C-0B25-BA9A-3CF262E60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96901C42-73D7-43D6-D719-F7651544B4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26202C16-96F2-F0B6-F60E-C2BFD657B7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6262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850C4553-F869-0FB7-4153-EBFF9D9A3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9C0D764F-1C3F-A13C-9390-E6C75A2E96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9AD18E1D-4DA9-5017-384D-1DF322C7D7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434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>
          <a:extLst>
            <a:ext uri="{FF2B5EF4-FFF2-40B4-BE49-F238E27FC236}">
              <a16:creationId xmlns:a16="http://schemas.microsoft.com/office/drawing/2014/main" id="{8A0FD976-C8CC-A783-7C55-22D6F176A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:notes">
            <a:extLst>
              <a:ext uri="{FF2B5EF4-FFF2-40B4-BE49-F238E27FC236}">
                <a16:creationId xmlns:a16="http://schemas.microsoft.com/office/drawing/2014/main" id="{17308168-33B8-BD66-9BFB-A79AF30418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p3:notes">
            <a:extLst>
              <a:ext uri="{FF2B5EF4-FFF2-40B4-BE49-F238E27FC236}">
                <a16:creationId xmlns:a16="http://schemas.microsoft.com/office/drawing/2014/main" id="{11578E7D-908A-BA22-A055-DD12AB5DCD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34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7BCE3D41-110F-AD3A-F3CE-257C808E6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0A81E68E-339B-DC36-3134-913E6DC1E5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6A50750E-E5CE-E8AE-A561-8C79C60EB8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solidFill>
                  <a:schemeClr val="dk1"/>
                </a:solidFill>
              </a:rPr>
              <a:t>Funding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solidFill>
                  <a:schemeClr val="dk1"/>
                </a:solidFill>
              </a:rPr>
              <a:t>Qin Li to support work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solidFill>
                  <a:schemeClr val="dk1"/>
                </a:solidFill>
              </a:rPr>
              <a:t>Magda to support work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6066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664EFAC5-395B-D62E-E4A3-73E632CB5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BAB86BF2-196E-D033-B2CD-69A7C9D4FD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B2372B86-C5B0-9B0D-F3E9-1F000E0BC7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15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F0075583-E532-FF26-9970-3E2FB78D3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E30BA7F2-2CA2-F065-6A87-C0CFA4B4AD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70AEFDE6-B969-EF17-97EC-04402CF0DF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527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30EC18F2-8475-6816-89EC-D922BBD64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2E681F8A-368E-3764-3ABA-1C81BA6374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C17539BC-F1D0-2F38-5327-A61C97237C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135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59B62C12-DD1F-B453-8CE4-D00A3A23C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8D2A9F50-8DFC-061B-3AD5-A119B23D8F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B535D2B4-F02A-10B0-764E-D3A170CC9D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929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>
          <a:extLst>
            <a:ext uri="{FF2B5EF4-FFF2-40B4-BE49-F238E27FC236}">
              <a16:creationId xmlns:a16="http://schemas.microsoft.com/office/drawing/2014/main" id="{EDD270A3-5669-168A-1C13-982D566BD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:notes">
            <a:extLst>
              <a:ext uri="{FF2B5EF4-FFF2-40B4-BE49-F238E27FC236}">
                <a16:creationId xmlns:a16="http://schemas.microsoft.com/office/drawing/2014/main" id="{F4E3B158-37F5-8B06-9485-9113CAC5EE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3" name="Google Shape;413;p2:notes">
            <a:extLst>
              <a:ext uri="{FF2B5EF4-FFF2-40B4-BE49-F238E27FC236}">
                <a16:creationId xmlns:a16="http://schemas.microsoft.com/office/drawing/2014/main" id="{9DAE7B97-DC0F-8EE2-3E75-072EB4B2DC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dirty="0">
                <a:solidFill>
                  <a:schemeClr val="dk1"/>
                </a:solidFill>
              </a:rPr>
              <a:t>Pause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3750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blank">
  <p:cSld name="BLANK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4"/>
          <p:cNvPicPr preferRelativeResize="0"/>
          <p:nvPr/>
        </p:nvPicPr>
        <p:blipFill rotWithShape="1">
          <a:blip r:embed="rId2">
            <a:alphaModFix/>
          </a:blip>
          <a:srcRect t="53790" r="4930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4"/>
          <p:cNvSpPr/>
          <p:nvPr/>
        </p:nvSpPr>
        <p:spPr>
          <a:xfrm rot="7601886">
            <a:off x="1184700" y="-2992710"/>
            <a:ext cx="11804607" cy="6869923"/>
          </a:xfrm>
          <a:custGeom>
            <a:avLst/>
            <a:gdLst/>
            <a:ahLst/>
            <a:cxnLst/>
            <a:rect l="l" t="t" r="r" b="b"/>
            <a:pathLst>
              <a:path w="33488" h="19489" extrusionOk="0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14"/>
          <p:cNvPicPr preferRelativeResize="0"/>
          <p:nvPr/>
        </p:nvPicPr>
        <p:blipFill rotWithShape="1">
          <a:blip r:embed="rId3">
            <a:alphaModFix/>
          </a:blip>
          <a:srcRect l="18882" b="67899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4"/>
          <p:cNvSpPr txBox="1">
            <a:spLocks noGrp="1"/>
          </p:cNvSpPr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ubTitle" idx="1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5" name="Google Shape;15;p14"/>
          <p:cNvSpPr/>
          <p:nvPr/>
        </p:nvSpPr>
        <p:spPr>
          <a:xfrm>
            <a:off x="4453700" y="0"/>
            <a:ext cx="4698208" cy="5143488"/>
          </a:xfrm>
          <a:custGeom>
            <a:avLst/>
            <a:gdLst/>
            <a:ahLst/>
            <a:cxnLst/>
            <a:rect l="l" t="t" r="r" b="b"/>
            <a:pathLst>
              <a:path w="146819" h="160734" extrusionOk="0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14"/>
          <p:cNvPicPr preferRelativeResize="0"/>
          <p:nvPr/>
        </p:nvPicPr>
        <p:blipFill rotWithShape="1">
          <a:blip r:embed="rId4">
            <a:alphaModFix/>
          </a:blip>
          <a:srcRect l="55738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4"/>
          <p:cNvPicPr preferRelativeResize="0"/>
          <p:nvPr/>
        </p:nvPicPr>
        <p:blipFill rotWithShape="1">
          <a:blip r:embed="rId2">
            <a:alphaModFix/>
          </a:blip>
          <a:srcRect t="53790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2">
  <p:cSld name="BLANK_1_1_1_1_1_1_1_1_1_1_1_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3" name="Google Shape;113;p25"/>
          <p:cNvSpPr txBox="1">
            <a:spLocks noGrp="1"/>
          </p:cNvSpPr>
          <p:nvPr>
            <p:ph type="subTitle" idx="1"/>
          </p:nvPr>
        </p:nvSpPr>
        <p:spPr>
          <a:xfrm>
            <a:off x="3584425" y="536550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subTitle" idx="2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subTitle" idx="3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subTitle" idx="4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subTitle" idx="5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subTitle" idx="6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pic>
        <p:nvPicPr>
          <p:cNvPr id="119" name="Google Shape;119;p25"/>
          <p:cNvPicPr preferRelativeResize="0"/>
          <p:nvPr/>
        </p:nvPicPr>
        <p:blipFill rotWithShape="1">
          <a:blip r:embed="rId2">
            <a:alphaModFix/>
          </a:blip>
          <a:srcRect l="57200" b="4751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 txBox="1">
            <a:spLocks noGrp="1"/>
          </p:cNvSpPr>
          <p:nvPr>
            <p:ph type="subTitle" idx="7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subTitle" idx="8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9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subTitle" idx="13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subTitle" idx="14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5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6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ubTitle" idx="17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18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19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20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21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2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1">
  <p:cSld name="BLANK_1_1_1_1_1_1_1_1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 rotWithShape="1">
          <a:blip r:embed="rId2">
            <a:alphaModFix/>
          </a:blip>
          <a:srcRect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/>
          <p:nvPr/>
        </p:nvSpPr>
        <p:spPr>
          <a:xfrm rot="-5400000" flipH="1">
            <a:off x="5143020" y="1161600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4600000" y="-50"/>
            <a:ext cx="3973152" cy="5143488"/>
          </a:xfrm>
          <a:custGeom>
            <a:avLst/>
            <a:gdLst/>
            <a:ahLst/>
            <a:cxnLst/>
            <a:rect l="l" t="t" r="r" b="b"/>
            <a:pathLst>
              <a:path w="124161" h="160734" extrusionOk="0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9" name="Google Shape;139;p26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Month </a:t>
            </a:r>
            <a:r>
              <a:rPr lang="en-US" sz="600"/>
              <a:t>🞹</a:t>
            </a:r>
            <a:r>
              <a:rPr lang="en-US"/>
              <a:t> Year </a:t>
            </a:r>
            <a:r>
              <a:rPr lang="en-US" sz="600"/>
              <a:t>🞹</a:t>
            </a: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6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7766436" y="148752"/>
            <a:ext cx="1377568" cy="2421760"/>
          </a:xfrm>
          <a:custGeom>
            <a:avLst/>
            <a:gdLst/>
            <a:ahLst/>
            <a:cxnLst/>
            <a:rect l="l" t="t" r="r" b="b"/>
            <a:pathLst>
              <a:path w="43049" h="75680" extrusionOk="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2">
  <p:cSld name="BLANK_1_1_1_1_1_1_1_1_1_1_1_1_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7"/>
          <p:cNvPicPr preferRelativeResize="0"/>
          <p:nvPr/>
        </p:nvPicPr>
        <p:blipFill rotWithShape="1">
          <a:blip r:embed="rId2">
            <a:alphaModFix/>
          </a:blip>
          <a:srcRect b="59419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7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l="149" b="34691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4638645" y="1838308"/>
            <a:ext cx="4505344" cy="3305184"/>
          </a:xfrm>
          <a:custGeom>
            <a:avLst/>
            <a:gdLst/>
            <a:ahLst/>
            <a:cxnLst/>
            <a:rect l="l" t="t" r="r" b="b"/>
            <a:pathLst>
              <a:path w="140792" h="103287" extrusionOk="0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Month </a:t>
            </a:r>
            <a:r>
              <a:rPr lang="en-US" sz="600"/>
              <a:t>🞹</a:t>
            </a:r>
            <a:r>
              <a:rPr lang="en-US"/>
              <a:t> Year </a:t>
            </a:r>
            <a:r>
              <a:rPr lang="en-US" sz="600"/>
              <a:t>🞹</a:t>
            </a: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27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/>
          <p:nvPr/>
        </p:nvSpPr>
        <p:spPr>
          <a:xfrm>
            <a:off x="7305660" y="0"/>
            <a:ext cx="1838336" cy="1509728"/>
          </a:xfrm>
          <a:custGeom>
            <a:avLst/>
            <a:gdLst/>
            <a:ahLst/>
            <a:cxnLst/>
            <a:rect l="l" t="t" r="r" b="b"/>
            <a:pathLst>
              <a:path w="57448" h="47179" extrusionOk="0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3">
  <p:cSld name="BLANK_1_1_1_1_1_1_1_1_1_1_1_1_2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/>
          <p:cNvPicPr preferRelativeResize="0"/>
          <p:nvPr/>
        </p:nvPicPr>
        <p:blipFill rotWithShape="1">
          <a:blip r:embed="rId2">
            <a:alphaModFix/>
          </a:blip>
          <a:srcRect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r="37756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Month </a:t>
            </a:r>
            <a:r>
              <a:rPr lang="en-US" sz="600"/>
              <a:t>🞹</a:t>
            </a:r>
            <a:r>
              <a:rPr lang="en-US"/>
              <a:t> Year </a:t>
            </a:r>
            <a:r>
              <a:rPr lang="en-US" sz="600"/>
              <a:t>🞹</a:t>
            </a: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body" idx="1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65" name="Google Shape;165;p28"/>
          <p:cNvSpPr/>
          <p:nvPr/>
        </p:nvSpPr>
        <p:spPr>
          <a:xfrm>
            <a:off x="0" y="0"/>
            <a:ext cx="4296549" cy="4588647"/>
          </a:xfrm>
          <a:custGeom>
            <a:avLst/>
            <a:gdLst/>
            <a:ahLst/>
            <a:cxnLst/>
            <a:rect l="l" t="t" r="r" b="b"/>
            <a:pathLst>
              <a:path w="136811" h="146112" extrusionOk="0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6" name="Google Shape;166;p28"/>
          <p:cNvSpPr>
            <a:spLocks noGrp="1"/>
          </p:cNvSpPr>
          <p:nvPr>
            <p:ph type="pic" idx="2"/>
          </p:nvPr>
        </p:nvSpPr>
        <p:spPr>
          <a:xfrm>
            <a:off x="3138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67" name="Google Shape;167;p28"/>
          <p:cNvSpPr/>
          <p:nvPr/>
        </p:nvSpPr>
        <p:spPr>
          <a:xfrm>
            <a:off x="-1692" y="0"/>
            <a:ext cx="1834577" cy="1066372"/>
          </a:xfrm>
          <a:custGeom>
            <a:avLst/>
            <a:gdLst/>
            <a:ahLst/>
            <a:cxnLst/>
            <a:rect l="l" t="t" r="r" b="b"/>
            <a:pathLst>
              <a:path w="59978" h="34863" extrusionOk="0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4">
  <p:cSld name="BLANK_1_1_1_1_1_1_1_1_1_1_1_1_2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9"/>
          <p:cNvPicPr preferRelativeResize="0"/>
          <p:nvPr/>
        </p:nvPicPr>
        <p:blipFill rotWithShape="1">
          <a:blip r:embed="rId2">
            <a:alphaModFix/>
          </a:blip>
          <a:srcRect b="50879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9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73" name="Google Shape;173;p29"/>
          <p:cNvPicPr preferRelativeResize="0"/>
          <p:nvPr/>
        </p:nvPicPr>
        <p:blipFill rotWithShape="1">
          <a:blip r:embed="rId3">
            <a:alphaModFix/>
          </a:blip>
          <a:srcRect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/>
          <p:nvPr/>
        </p:nvSpPr>
        <p:spPr>
          <a:xfrm>
            <a:off x="5269687" y="0"/>
            <a:ext cx="3874304" cy="2438400"/>
          </a:xfrm>
          <a:custGeom>
            <a:avLst/>
            <a:gdLst/>
            <a:ahLst/>
            <a:cxnLst/>
            <a:rect l="l" t="t" r="r" b="b"/>
            <a:pathLst>
              <a:path w="121072" h="76200" extrusionOk="0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5" name="Google Shape;175;p29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29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78" name="Google Shape;178;p29"/>
          <p:cNvSpPr/>
          <p:nvPr/>
        </p:nvSpPr>
        <p:spPr>
          <a:xfrm>
            <a:off x="4680310" y="3856552"/>
            <a:ext cx="2576544" cy="1302560"/>
          </a:xfrm>
          <a:custGeom>
            <a:avLst/>
            <a:gdLst/>
            <a:ahLst/>
            <a:cxnLst/>
            <a:rect l="l" t="t" r="r" b="b"/>
            <a:pathLst>
              <a:path w="80517" h="40705" extrusionOk="0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2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0" name="Google Shape;180;p29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1">
  <p:cSld name="BLANK_1_1_1_1_1_1_1_1_1_1_1_1_1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2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3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body" idx="4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body" idx="5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body" idx="6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7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2">
  <p:cSld name="BLANK_1_1_1_1_2_1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1"/>
          <p:cNvPicPr preferRelativeResize="0"/>
          <p:nvPr/>
        </p:nvPicPr>
        <p:blipFill rotWithShape="1">
          <a:blip r:embed="rId2">
            <a:alphaModFix/>
          </a:blip>
          <a:srcRect l="533" t="71891" r="13406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 txBox="1">
            <a:spLocks noGrp="1"/>
          </p:cNvSpPr>
          <p:nvPr>
            <p:ph type="body" idx="1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body" idx="2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body" idx="3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4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98" name="Google Shape;198;p31"/>
          <p:cNvSpPr>
            <a:spLocks noGrp="1"/>
          </p:cNvSpPr>
          <p:nvPr>
            <p:ph type="pic" idx="5"/>
          </p:nvPr>
        </p:nvSpPr>
        <p:spPr>
          <a:xfrm>
            <a:off x="309350" y="1425725"/>
            <a:ext cx="1409700" cy="1409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99" name="Google Shape;199;p31"/>
          <p:cNvPicPr preferRelativeResize="0"/>
          <p:nvPr/>
        </p:nvPicPr>
        <p:blipFill rotWithShape="1">
          <a:blip r:embed="rId3">
            <a:alphaModFix/>
          </a:blip>
          <a:srcRect t="49683" r="49117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1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57606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7302102" y="-1"/>
            <a:ext cx="1841902" cy="1572524"/>
          </a:xfrm>
          <a:custGeom>
            <a:avLst/>
            <a:gdLst/>
            <a:ahLst/>
            <a:cxnLst/>
            <a:rect l="l" t="t" r="r" b="b"/>
            <a:pathLst>
              <a:path w="65894" h="56257" extrusionOk="0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2" name="Google Shape;202;p3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3" name="Google Shape;203;p31"/>
          <p:cNvSpPr txBox="1">
            <a:spLocks noGrp="1"/>
          </p:cNvSpPr>
          <p:nvPr>
            <p:ph type="subTitle" idx="7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3">
  <p:cSld name="BLANK_1_1_1_1_1_1_1_1_1_1_1_1_1_1_2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2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2"/>
          <p:cNvSpPr txBox="1">
            <a:spLocks noGrp="1"/>
          </p:cNvSpPr>
          <p:nvPr>
            <p:ph type="body" idx="1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2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body" idx="3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body" idx="4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body" idx="5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body" idx="6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body" idx="7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body" idx="8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body" idx="9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body" idx="13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6" name="Google Shape;216;p32"/>
          <p:cNvSpPr txBox="1">
            <a:spLocks noGrp="1"/>
          </p:cNvSpPr>
          <p:nvPr>
            <p:ph type="body" idx="14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7" name="Google Shape;217;p32"/>
          <p:cNvSpPr txBox="1">
            <a:spLocks noGrp="1"/>
          </p:cNvSpPr>
          <p:nvPr>
            <p:ph type="body" idx="15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6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body" idx="17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21" name="Google Shape;221;p32"/>
          <p:cNvSpPr txBox="1">
            <a:spLocks noGrp="1"/>
          </p:cNvSpPr>
          <p:nvPr>
            <p:ph type="title" idx="18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title" idx="19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 idx="20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4" name="Google Shape;224;p32"/>
          <p:cNvSpPr txBox="1">
            <a:spLocks noGrp="1"/>
          </p:cNvSpPr>
          <p:nvPr>
            <p:ph type="title" idx="21"/>
          </p:nvPr>
        </p:nvSpPr>
        <p:spPr>
          <a:xfrm>
            <a:off x="228600" y="924550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 idx="22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6" name="Google Shape;226;p32"/>
          <p:cNvSpPr txBox="1">
            <a:spLocks noGrp="1"/>
          </p:cNvSpPr>
          <p:nvPr>
            <p:ph type="title" idx="23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subTitle" idx="24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subTitle" idx="25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body" idx="26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subTitle" idx="27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2" name="Google Shape;232;p32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">
  <p:cSld name="BLANK_1_1_1_1_2_1_2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3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3"/>
          <p:cNvSpPr txBox="1">
            <a:spLocks noGrp="1"/>
          </p:cNvSpPr>
          <p:nvPr>
            <p:ph type="body" idx="1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body" idx="2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title" idx="3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body" idx="4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40" name="Google Shape;240;p33"/>
          <p:cNvSpPr>
            <a:spLocks noGrp="1"/>
          </p:cNvSpPr>
          <p:nvPr>
            <p:ph type="pic" idx="5"/>
          </p:nvPr>
        </p:nvSpPr>
        <p:spPr>
          <a:xfrm>
            <a:off x="309350" y="952800"/>
            <a:ext cx="2754000" cy="1634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1" name="Google Shape;241;p33"/>
          <p:cNvSpPr txBox="1">
            <a:spLocks noGrp="1"/>
          </p:cNvSpPr>
          <p:nvPr>
            <p:ph type="title" idx="6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title" idx="7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title" idx="8"/>
          </p:nvPr>
        </p:nvSpPr>
        <p:spPr>
          <a:xfrm>
            <a:off x="228600" y="228600"/>
            <a:ext cx="5760600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44" name="Google Shape;244;p3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5" name="Google Shape;245;p33"/>
          <p:cNvSpPr txBox="1">
            <a:spLocks noGrp="1"/>
          </p:cNvSpPr>
          <p:nvPr>
            <p:ph type="title" idx="9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1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 - Alt 1">
  <p:cSld name="BLANK_1_1_1_1_2_1_2_1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4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4"/>
          <p:cNvSpPr txBox="1">
            <a:spLocks noGrp="1"/>
          </p:cNvSpPr>
          <p:nvPr>
            <p:ph type="body" idx="1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50" name="Google Shape;250;p34"/>
          <p:cNvSpPr txBox="1">
            <a:spLocks noGrp="1"/>
          </p:cNvSpPr>
          <p:nvPr>
            <p:ph type="body" idx="2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title" idx="3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3" name="Google Shape;253;p34"/>
          <p:cNvSpPr txBox="1">
            <a:spLocks noGrp="1"/>
          </p:cNvSpPr>
          <p:nvPr>
            <p:ph type="title" idx="4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4" name="Google Shape;254;p34"/>
          <p:cNvSpPr txBox="1">
            <a:spLocks noGrp="1"/>
          </p:cNvSpPr>
          <p:nvPr>
            <p:ph type="title" idx="5"/>
          </p:nvPr>
        </p:nvSpPr>
        <p:spPr>
          <a:xfrm>
            <a:off x="228600" y="850081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title" idx="6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6" name="Google Shape;256;p3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57" name="Google Shape;257;p34"/>
          <p:cNvSpPr txBox="1">
            <a:spLocks noGrp="1"/>
          </p:cNvSpPr>
          <p:nvPr>
            <p:ph type="title" idx="7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title" idx="8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title" idx="9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title" idx="13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1" name="Google Shape;261;p34"/>
          <p:cNvSpPr txBox="1">
            <a:spLocks noGrp="1"/>
          </p:cNvSpPr>
          <p:nvPr>
            <p:ph type="title" idx="14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2" name="Google Shape;262;p34"/>
          <p:cNvSpPr txBox="1">
            <a:spLocks noGrp="1"/>
          </p:cNvSpPr>
          <p:nvPr>
            <p:ph type="title" idx="15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title" idx="16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4" name="Google Shape;264;p34"/>
          <p:cNvSpPr txBox="1">
            <a:spLocks noGrp="1"/>
          </p:cNvSpPr>
          <p:nvPr>
            <p:ph type="title" idx="17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5" name="Google Shape;265;p34"/>
          <p:cNvSpPr txBox="1">
            <a:spLocks noGrp="1"/>
          </p:cNvSpPr>
          <p:nvPr>
            <p:ph type="title" idx="18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6" name="Google Shape;266;p34"/>
          <p:cNvSpPr txBox="1">
            <a:spLocks noGrp="1"/>
          </p:cNvSpPr>
          <p:nvPr>
            <p:ph type="title" idx="19"/>
          </p:nvPr>
        </p:nvSpPr>
        <p:spPr>
          <a:xfrm>
            <a:off x="228600" y="228600"/>
            <a:ext cx="5760600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67" name="Google Shape;267;p34"/>
          <p:cNvSpPr txBox="1">
            <a:spLocks noGrp="1"/>
          </p:cNvSpPr>
          <p:nvPr>
            <p:ph type="title" idx="20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title" idx="21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9" name="Google Shape;269;p34"/>
          <p:cNvSpPr txBox="1">
            <a:spLocks noGrp="1"/>
          </p:cNvSpPr>
          <p:nvPr>
            <p:ph type="title" idx="22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0" name="Google Shape;270;p34"/>
          <p:cNvSpPr txBox="1">
            <a:spLocks noGrp="1"/>
          </p:cNvSpPr>
          <p:nvPr>
            <p:ph type="title" idx="23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title" idx="24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title" idx="25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3" name="Google Shape;273;p34"/>
          <p:cNvSpPr txBox="1">
            <a:spLocks noGrp="1"/>
          </p:cNvSpPr>
          <p:nvPr>
            <p:ph type="title" idx="26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4" name="Google Shape;274;p34"/>
          <p:cNvSpPr txBox="1">
            <a:spLocks noGrp="1"/>
          </p:cNvSpPr>
          <p:nvPr>
            <p:ph type="title" idx="27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75" name="Google Shape;275;p34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big ideas">
  <p:cSld name="BLANK_1_1_1_1_1_1_1_1_1_1_1_1_1_1_1_2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>
            <a:spLocks noGrp="1"/>
          </p:cNvSpPr>
          <p:nvPr>
            <p:ph type="subTitle" idx="1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ubTitle" idx="2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subTitle" idx="3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ubTitle" idx="4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subTitle" idx="5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pic>
        <p:nvPicPr>
          <p:cNvPr id="24" name="Google Shape;24;p15"/>
          <p:cNvPicPr preferRelativeResize="0"/>
          <p:nvPr/>
        </p:nvPicPr>
        <p:blipFill rotWithShape="1">
          <a:blip r:embed="rId2">
            <a:alphaModFix/>
          </a:blip>
          <a:srcRect t="70459" r="33897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5"/>
          <p:cNvSpPr txBox="1">
            <a:spLocks noGrp="1"/>
          </p:cNvSpPr>
          <p:nvPr>
            <p:ph type="body" idx="6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body" idx="7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8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body" idx="9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body" idx="13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1" name="Google Shape;31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" name="Google Shape;32;p15"/>
          <p:cNvSpPr txBox="1">
            <a:spLocks noGrp="1"/>
          </p:cNvSpPr>
          <p:nvPr>
            <p:ph type="subTitle" idx="14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1">
  <p:cSld name="BLANK_1_1_1_1_1_1_1_1_1_1_1_1_1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>
            <a:spLocks noGrp="1"/>
          </p:cNvSpPr>
          <p:nvPr>
            <p:ph type="subTitle" idx="1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78" name="Google Shape;278;p35"/>
          <p:cNvSpPr txBox="1">
            <a:spLocks noGrp="1"/>
          </p:cNvSpPr>
          <p:nvPr>
            <p:ph type="subTitle" idx="2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subTitle" idx="3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80" name="Google Shape;280;p35"/>
          <p:cNvSpPr txBox="1">
            <a:spLocks noGrp="1"/>
          </p:cNvSpPr>
          <p:nvPr>
            <p:ph type="subTitle" idx="4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pic>
        <p:nvPicPr>
          <p:cNvPr id="281" name="Google Shape;281;p35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 txBox="1">
            <a:spLocks noGrp="1"/>
          </p:cNvSpPr>
          <p:nvPr>
            <p:ph type="body" idx="5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83" name="Google Shape;283;p3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body" idx="6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7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body" idx="8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87" name="Google Shape;287;p3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88" name="Google Shape;288;p35"/>
          <p:cNvSpPr txBox="1">
            <a:spLocks noGrp="1"/>
          </p:cNvSpPr>
          <p:nvPr>
            <p:ph type="subTitle" idx="9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2">
  <p:cSld name="BLANK_1_1_1_1_1_1_1_1_1_1_1_1_1_1_1_3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6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2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3" name="Google Shape;293;p36"/>
          <p:cNvSpPr txBox="1">
            <a:spLocks noGrp="1"/>
          </p:cNvSpPr>
          <p:nvPr>
            <p:ph type="title" idx="3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title" idx="4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5" name="Google Shape;295;p36"/>
          <p:cNvSpPr txBox="1">
            <a:spLocks noGrp="1"/>
          </p:cNvSpPr>
          <p:nvPr>
            <p:ph type="title" idx="5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6" name="Google Shape;296;p36"/>
          <p:cNvSpPr txBox="1">
            <a:spLocks noGrp="1"/>
          </p:cNvSpPr>
          <p:nvPr>
            <p:ph type="title" idx="6"/>
          </p:nvPr>
        </p:nvSpPr>
        <p:spPr>
          <a:xfrm>
            <a:off x="228600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7" name="Google Shape;297;p36"/>
          <p:cNvSpPr txBox="1">
            <a:spLocks noGrp="1"/>
          </p:cNvSpPr>
          <p:nvPr>
            <p:ph type="title" idx="7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8" name="Google Shape;298;p36"/>
          <p:cNvSpPr txBox="1">
            <a:spLocks noGrp="1"/>
          </p:cNvSpPr>
          <p:nvPr>
            <p:ph type="title" idx="8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title" idx="9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00" name="Google Shape;300;p36"/>
          <p:cNvSpPr txBox="1">
            <a:spLocks noGrp="1"/>
          </p:cNvSpPr>
          <p:nvPr>
            <p:ph type="title" idx="13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14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02" name="Google Shape;302;p36"/>
          <p:cNvSpPr txBox="1">
            <a:spLocks noGrp="1"/>
          </p:cNvSpPr>
          <p:nvPr>
            <p:ph type="title" idx="15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03" name="Google Shape;303;p3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4" name="Google Shape;304;p36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Slide">
  <p:cSld name="BLANK_1_1_1_1_1_1_2">
    <p:bg>
      <p:bgPr>
        <a:solidFill>
          <a:schemeClr val="accent1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7"/>
          <p:cNvPicPr preferRelativeResize="0"/>
          <p:nvPr/>
        </p:nvPicPr>
        <p:blipFill rotWithShape="1">
          <a:blip r:embed="rId2">
            <a:alphaModFix/>
          </a:blip>
          <a:srcRect t="51307" r="54483"/>
          <a:stretch/>
        </p:blipFill>
        <p:spPr>
          <a:xfrm rot="10800000" flipH="1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9" name="Google Shape;309;p37"/>
          <p:cNvSpPr txBox="1">
            <a:spLocks noGrp="1"/>
          </p:cNvSpPr>
          <p:nvPr>
            <p:ph type="subTitle" idx="1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310" name="Google Shape;310;p37"/>
          <p:cNvSpPr/>
          <p:nvPr/>
        </p:nvSpPr>
        <p:spPr>
          <a:xfrm flipH="1">
            <a:off x="11" y="148752"/>
            <a:ext cx="1377568" cy="2421760"/>
          </a:xfrm>
          <a:custGeom>
            <a:avLst/>
            <a:gdLst/>
            <a:ahLst/>
            <a:cxnLst/>
            <a:rect l="l" t="t" r="r" b="b"/>
            <a:pathLst>
              <a:path w="43049" h="75680" extrusionOk="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1" name="Google Shape;311;p37"/>
          <p:cNvSpPr txBox="1">
            <a:spLocks noGrp="1"/>
          </p:cNvSpPr>
          <p:nvPr>
            <p:ph type="body" idx="2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marL="914400" lvl="1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marL="1371600" lvl="2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marL="1828800" lvl="3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marL="2286000" lvl="4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marL="2743200" lvl="5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marL="3200400" lvl="6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marL="3657600" lvl="7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marL="4114800" lvl="8" indent="-2921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37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7" name="Google Shape;317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18" name="Google Shape;318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323" name="Google Shape;323;p4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4" name="Google Shape;324;p4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endParaRPr/>
          </a:p>
        </p:txBody>
      </p:sp>
      <p:sp>
        <p:nvSpPr>
          <p:cNvPr id="329" name="Google Shape;329;p4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5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45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4" name="Google Shape;334;p45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5" name="Google Shape;335;p45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6" name="Google Shape;336;p45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7" name="Google Shape;337;p45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45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1" name="Google Shape;341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2" name="Google Shape;342;p46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45" name="Google Shape;345;p47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8" name="Google Shape;348;p47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1" name="Google Shape;351;p48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2" name="Google Shape;352;p48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53" name="Google Shape;353;p48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4" name="Google Shape;354;p48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5" name="Google Shape;355;p48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6" name="Google Shape;356;p48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9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9" name="Google Shape;359;p49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0" name="Google Shape;360;p49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1" name="Google Shape;361;p49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2" name="Google Shape;362;p49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4" name="Google Shape;364;p49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5" name="Google Shape;365;p49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6" name="Google Shape;366;p49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50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2" name="Google Shape;372;p51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1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1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6" name="Google Shape;376;p51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7" name="Google Shape;377;p51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0" name="Google Shape;380;p52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52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52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3" name="Google Shape;383;p52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52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5" name="Google Shape;385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6" name="Google Shape;386;p52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7" name="Google Shape;387;p52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8" name="Google Shape;388;p52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3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4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54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54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54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54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7" name="Google Shape;397;p54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8" name="Google Shape;398;p54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9" name="Google Shape;399;p54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54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54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Alt 2">
  <p:cSld name="CUSTOM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9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" name="Google Shape;44;p19"/>
          <p:cNvSpPr txBox="1">
            <a:spLocks noGrp="1"/>
          </p:cNvSpPr>
          <p:nvPr>
            <p:ph type="subTitle" idx="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1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47" name="Google Shape;47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48" name="Google Shape;48;p20"/>
          <p:cNvPicPr preferRelativeResize="0"/>
          <p:nvPr/>
        </p:nvPicPr>
        <p:blipFill rotWithShape="1">
          <a:blip r:embed="rId2">
            <a:alphaModFix/>
          </a:blip>
          <a:srcRect l="535" t="71891" r="33359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0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">
  <p:cSld name="BLANK_1_1_1_1_2_3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/>
          <p:nvPr/>
        </p:nvSpPr>
        <p:spPr>
          <a:xfrm>
            <a:off x="-349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2" name="Google Shape;52;p21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53" name="Google Shape;53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4" name="Google Shape;54;p21"/>
          <p:cNvSpPr>
            <a:spLocks noGrp="1"/>
          </p:cNvSpPr>
          <p:nvPr>
            <p:ph type="pic" idx="2"/>
          </p:nvPr>
        </p:nvSpPr>
        <p:spPr>
          <a:xfrm>
            <a:off x="1208525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5" name="Google Shape;55;p21"/>
          <p:cNvSpPr>
            <a:spLocks noGrp="1"/>
          </p:cNvSpPr>
          <p:nvPr>
            <p:ph type="pic" idx="3"/>
          </p:nvPr>
        </p:nvSpPr>
        <p:spPr>
          <a:xfrm>
            <a:off x="3079163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6" name="Google Shape;56;p21"/>
          <p:cNvSpPr>
            <a:spLocks noGrp="1"/>
          </p:cNvSpPr>
          <p:nvPr>
            <p:ph type="pic" idx="4"/>
          </p:nvPr>
        </p:nvSpPr>
        <p:spPr>
          <a:xfrm>
            <a:off x="4949788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" name="Google Shape;57;p21"/>
          <p:cNvSpPr>
            <a:spLocks noGrp="1"/>
          </p:cNvSpPr>
          <p:nvPr>
            <p:ph type="pic" idx="5"/>
          </p:nvPr>
        </p:nvSpPr>
        <p:spPr>
          <a:xfrm>
            <a:off x="6820413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8" name="Google Shape;58;p21"/>
          <p:cNvSpPr txBox="1">
            <a:spLocks noGrp="1"/>
          </p:cNvSpPr>
          <p:nvPr>
            <p:ph type="subTitle" idx="1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subTitle" idx="6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ubTitle" idx="7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ubTitle" idx="8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2" name="Google Shape;62;p21"/>
          <p:cNvSpPr txBox="1">
            <a:spLocks noGrp="1"/>
          </p:cNvSpPr>
          <p:nvPr>
            <p:ph type="subTitle" idx="9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subTitle" idx="13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subTitle" idx="14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subTitle" idx="15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>
            <a:spLocks noGrp="1"/>
          </p:cNvSpPr>
          <p:nvPr>
            <p:ph type="pic" idx="16"/>
          </p:nvPr>
        </p:nvSpPr>
        <p:spPr>
          <a:xfrm>
            <a:off x="3079163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7" name="Google Shape;67;p21"/>
          <p:cNvSpPr>
            <a:spLocks noGrp="1"/>
          </p:cNvSpPr>
          <p:nvPr>
            <p:ph type="pic" idx="17"/>
          </p:nvPr>
        </p:nvSpPr>
        <p:spPr>
          <a:xfrm>
            <a:off x="4949788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8" name="Google Shape;68;p21"/>
          <p:cNvSpPr>
            <a:spLocks noGrp="1"/>
          </p:cNvSpPr>
          <p:nvPr>
            <p:ph type="pic" idx="18"/>
          </p:nvPr>
        </p:nvSpPr>
        <p:spPr>
          <a:xfrm>
            <a:off x="6820413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9" name="Google Shape;69;p21"/>
          <p:cNvSpPr txBox="1">
            <a:spLocks noGrp="1"/>
          </p:cNvSpPr>
          <p:nvPr>
            <p:ph type="subTitle" idx="19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0" name="Google Shape;70;p21"/>
          <p:cNvSpPr>
            <a:spLocks noGrp="1"/>
          </p:cNvSpPr>
          <p:nvPr>
            <p:ph type="pic" idx="20"/>
          </p:nvPr>
        </p:nvSpPr>
        <p:spPr>
          <a:xfrm>
            <a:off x="1208550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1" name="Google Shape;71;p21"/>
          <p:cNvSpPr txBox="1">
            <a:spLocks noGrp="1"/>
          </p:cNvSpPr>
          <p:nvPr>
            <p:ph type="subTitle" idx="21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subTitle" idx="22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ubTitle" idx="23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subTitle" idx="24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subTitle" idx="25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subTitle" idx="26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ubTitle" idx="27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- Alt 1">
  <p:cSld name="BLANK_1_1_1_1_2_3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body" idx="1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body" idx="2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82" name="Google Shape;82;p22"/>
          <p:cNvSpPr/>
          <p:nvPr/>
        </p:nvSpPr>
        <p:spPr>
          <a:xfrm>
            <a:off x="-349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84" name="Google Shape;84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5" name="Google Shape;85;p22"/>
          <p:cNvSpPr>
            <a:spLocks noGrp="1"/>
          </p:cNvSpPr>
          <p:nvPr>
            <p:ph type="pic" idx="3"/>
          </p:nvPr>
        </p:nvSpPr>
        <p:spPr>
          <a:xfrm>
            <a:off x="988450" y="2967538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86" name="Google Shape;86;p22"/>
          <p:cNvSpPr txBox="1">
            <a:spLocks noGrp="1"/>
          </p:cNvSpPr>
          <p:nvPr>
            <p:ph type="subTitle" idx="4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ubTitle" idx="5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body" idx="6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>
            <a:spLocks noGrp="1"/>
          </p:cNvSpPr>
          <p:nvPr>
            <p:ph type="pic" idx="7"/>
          </p:nvPr>
        </p:nvSpPr>
        <p:spPr>
          <a:xfrm>
            <a:off x="4685500" y="1169975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90" name="Google Shape;90;p22"/>
          <p:cNvSpPr txBox="1">
            <a:spLocks noGrp="1"/>
          </p:cNvSpPr>
          <p:nvPr>
            <p:ph type="subTitle" idx="8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ubTitle" idx="9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2" name="Google Shape;92;p22"/>
          <p:cNvSpPr>
            <a:spLocks noGrp="1"/>
          </p:cNvSpPr>
          <p:nvPr>
            <p:ph type="pic" idx="13"/>
          </p:nvPr>
        </p:nvSpPr>
        <p:spPr>
          <a:xfrm>
            <a:off x="4685500" y="2967538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93" name="Google Shape;93;p22"/>
          <p:cNvSpPr txBox="1">
            <a:spLocks noGrp="1"/>
          </p:cNvSpPr>
          <p:nvPr>
            <p:ph type="subTitle" idx="14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subTitle" idx="15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body" idx="16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96" name="Google Shape;96;p22"/>
          <p:cNvSpPr>
            <a:spLocks noGrp="1"/>
          </p:cNvSpPr>
          <p:nvPr>
            <p:ph type="pic" idx="17"/>
          </p:nvPr>
        </p:nvSpPr>
        <p:spPr>
          <a:xfrm>
            <a:off x="988450" y="1169975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97" name="Google Shape;97;p22"/>
          <p:cNvSpPr txBox="1">
            <a:spLocks noGrp="1"/>
          </p:cNvSpPr>
          <p:nvPr>
            <p:ph type="subTitle" idx="18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subTitle" idx="19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20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7">
  <p:cSld name="BLANK_1_1_1_1_2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23"/>
          <p:cNvSpPr/>
          <p:nvPr/>
        </p:nvSpPr>
        <p:spPr>
          <a:xfrm>
            <a:off x="3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3" name="Google Shape;103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US" sz="700" b="0" i="0" u="none" strike="noStrike" cap="none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 b="0" i="0" u="none" strike="noStrike" cap="none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BLANK_1_1_1_1_1_1">
    <p:bg>
      <p:bgPr>
        <a:solidFill>
          <a:schemeClr val="accen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4"/>
          <p:cNvPicPr preferRelativeResize="0"/>
          <p:nvPr/>
        </p:nvPicPr>
        <p:blipFill rotWithShape="1">
          <a:blip r:embed="rId2">
            <a:alphaModFix/>
          </a:blip>
          <a:srcRect t="51307" r="54483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4"/>
          <p:cNvSpPr txBox="1">
            <a:spLocks noGrp="1"/>
          </p:cNvSpPr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09" name="Google Shape;109;p24"/>
          <p:cNvSpPr/>
          <p:nvPr/>
        </p:nvSpPr>
        <p:spPr>
          <a:xfrm>
            <a:off x="6724719" y="-48"/>
            <a:ext cx="2419360" cy="1864544"/>
          </a:xfrm>
          <a:custGeom>
            <a:avLst/>
            <a:gdLst/>
            <a:ahLst/>
            <a:cxnLst/>
            <a:rect l="l" t="t" r="r" b="b"/>
            <a:pathLst>
              <a:path w="75605" h="58267" extrusionOk="0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0" y="3692104"/>
            <a:ext cx="2339584" cy="1451392"/>
          </a:xfrm>
          <a:custGeom>
            <a:avLst/>
            <a:gdLst/>
            <a:ahLst/>
            <a:cxnLst/>
            <a:rect l="l" t="t" r="r" b="b"/>
            <a:pathLst>
              <a:path w="73112" h="45356" extrusionOk="0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body" idx="1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body" idx="2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"/>
          <p:cNvSpPr txBox="1">
            <a:spLocks noGrp="1"/>
          </p:cNvSpPr>
          <p:nvPr>
            <p:ph type="title"/>
          </p:nvPr>
        </p:nvSpPr>
        <p:spPr>
          <a:xfrm>
            <a:off x="1230150" y="1895406"/>
            <a:ext cx="6683700" cy="17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dirty="0">
                <a:solidFill>
                  <a:srgbClr val="F5DE92"/>
                </a:solidFill>
              </a:rPr>
              <a:t>Mass </a:t>
            </a:r>
            <a:r>
              <a:rPr lang="en-US" dirty="0" err="1">
                <a:solidFill>
                  <a:srgbClr val="F5DE92"/>
                </a:solidFill>
              </a:rPr>
              <a:t>ParentCorps</a:t>
            </a:r>
            <a:endParaRPr dirty="0">
              <a:solidFill>
                <a:srgbClr val="F5DE92"/>
              </a:solidFill>
            </a:endParaRPr>
          </a:p>
        </p:txBody>
      </p:sp>
      <p:sp>
        <p:nvSpPr>
          <p:cNvPr id="407" name="Google Shape;407;p1"/>
          <p:cNvSpPr/>
          <p:nvPr/>
        </p:nvSpPr>
        <p:spPr>
          <a:xfrm rot="-395291">
            <a:off x="3110326" y="3199308"/>
            <a:ext cx="3041752" cy="281119"/>
          </a:xfrm>
          <a:custGeom>
            <a:avLst/>
            <a:gdLst/>
            <a:ahLst/>
            <a:cxnLst/>
            <a:rect l="l" t="t" r="r" b="b"/>
            <a:pathLst>
              <a:path w="182716" h="17616" extrusionOk="0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"/>
          <p:cNvSpPr/>
          <p:nvPr/>
        </p:nvSpPr>
        <p:spPr>
          <a:xfrm rot="-509448">
            <a:off x="4276371" y="3322374"/>
            <a:ext cx="1877891" cy="123212"/>
          </a:xfrm>
          <a:custGeom>
            <a:avLst/>
            <a:gdLst/>
            <a:ahLst/>
            <a:cxnLst/>
            <a:rect l="l" t="t" r="r" b="b"/>
            <a:pathLst>
              <a:path w="182716" h="17616" extrusionOk="0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"/>
          <p:cNvSpPr txBox="1"/>
          <p:nvPr/>
        </p:nvSpPr>
        <p:spPr>
          <a:xfrm>
            <a:off x="3328650" y="3735650"/>
            <a:ext cx="24867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10" name="Google Shape;410;p1"/>
          <p:cNvSpPr txBox="1"/>
          <p:nvPr/>
        </p:nvSpPr>
        <p:spPr>
          <a:xfrm>
            <a:off x="6476419" y="4734457"/>
            <a:ext cx="1664047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</a:rPr>
              <a:t>January 27, 2026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20C8AD-698B-2BAA-630B-77431F2E1491}"/>
              </a:ext>
            </a:extLst>
          </p:cNvPr>
          <p:cNvSpPr txBox="1"/>
          <p:nvPr/>
        </p:nvSpPr>
        <p:spPr>
          <a:xfrm>
            <a:off x="2955175" y="1753883"/>
            <a:ext cx="59103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B650FAAC-59B1-26E0-A361-C0B5DD8AB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756E5AB9-E26D-C81B-A79F-36926C9A5A09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322668" y="619124"/>
            <a:ext cx="7972246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None/>
            </a:pPr>
            <a:endParaRPr lang="en-US" sz="2000" dirty="0"/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400" dirty="0"/>
              <a:t>Parent leadership courses with community-based practicum opportunities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400" dirty="0"/>
              <a:t>Co-design with participating CBOs, parent leaders and community colleges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400" dirty="0"/>
              <a:t>Small, intentional pilot cohort with 20-25 emerging parent leaders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400" dirty="0"/>
              <a:t>Flexible structure with room for learning and iteration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400" dirty="0"/>
              <a:t>Clear evaluation plan </a:t>
            </a:r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758B5C61-B9F9-D0B6-D3B5-8587BC7797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2957" y="252319"/>
            <a:ext cx="547808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/>
            <a:r>
              <a:rPr lang="en-US" dirty="0">
                <a:solidFill>
                  <a:srgbClr val="F5DE92"/>
                </a:solidFill>
              </a:rPr>
              <a:t>Strategy Moving Forward 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ED12DF97-9DEA-79B8-DC78-2A154813A411}"/>
              </a:ext>
            </a:extLst>
          </p:cNvPr>
          <p:cNvSpPr/>
          <p:nvPr/>
        </p:nvSpPr>
        <p:spPr>
          <a:xfrm rot="10585366" flipH="1">
            <a:off x="1575085" y="696942"/>
            <a:ext cx="5467412" cy="341800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1558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1036E866-2A61-C61D-5735-59C4151A4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C8E1B731-9605-D455-A5E9-8ACCF8C6DA1B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322667" y="772887"/>
            <a:ext cx="8241783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None/>
            </a:pPr>
            <a:endParaRPr lang="en-US" sz="2000" dirty="0"/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Participate in Steering Committee – March – April 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2100" dirty="0"/>
              <a:t>3-4 meetings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2100" dirty="0"/>
              <a:t>$5000 stipends will be distributed by the end of February ($1000 stipend for parent leader)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Contact Don and Magda if want to be part of the pilot design working group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Nominate emerging parent leaders to be part of the pilot</a:t>
            </a:r>
          </a:p>
          <a:p>
            <a:pPr marL="171450" indent="0">
              <a:buSzPct val="100000"/>
              <a:buNone/>
            </a:pPr>
            <a:endParaRPr lang="en-US" sz="2400" dirty="0"/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CC1F10DF-DC03-A6EE-813F-0975BF5AED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19400" y="342036"/>
            <a:ext cx="5478086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/>
            <a:r>
              <a:rPr lang="en-US" dirty="0">
                <a:solidFill>
                  <a:srgbClr val="F5DE92"/>
                </a:solidFill>
              </a:rPr>
              <a:t>Next Steps for CBOs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DA70E4C8-6A8F-A52C-B972-43869655B72A}"/>
              </a:ext>
            </a:extLst>
          </p:cNvPr>
          <p:cNvSpPr/>
          <p:nvPr/>
        </p:nvSpPr>
        <p:spPr>
          <a:xfrm rot="10585366" flipH="1">
            <a:off x="1227308" y="696942"/>
            <a:ext cx="5467412" cy="341800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627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2">
          <a:extLst>
            <a:ext uri="{FF2B5EF4-FFF2-40B4-BE49-F238E27FC236}">
              <a16:creationId xmlns:a16="http://schemas.microsoft.com/office/drawing/2014/main" id="{C8CB3E93-6F41-8966-8767-DC1A329F7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">
            <a:extLst>
              <a:ext uri="{FF2B5EF4-FFF2-40B4-BE49-F238E27FC236}">
                <a16:creationId xmlns:a16="http://schemas.microsoft.com/office/drawing/2014/main" id="{64D68AE1-7BF6-0630-9242-3B1D280F3A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42418" y="326810"/>
            <a:ext cx="167706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>
                <a:solidFill>
                  <a:srgbClr val="E0D3A4"/>
                </a:solidFill>
                <a:latin typeface=""/>
                <a:ea typeface="Nunito Sans"/>
                <a:cs typeface="Nunito Sans"/>
                <a:sym typeface="Nunito Sans"/>
              </a:rPr>
              <a:t>Timeline </a:t>
            </a:r>
            <a:endParaRPr sz="2800" dirty="0">
              <a:solidFill>
                <a:srgbClr val="E0D3A4"/>
              </a:solidFill>
              <a:latin typeface=""/>
              <a:ea typeface="Nunito Sans"/>
              <a:cs typeface="Nunito Sans"/>
              <a:sym typeface="Nunito Sans"/>
            </a:endParaRPr>
          </a:p>
        </p:txBody>
      </p:sp>
      <p:sp>
        <p:nvSpPr>
          <p:cNvPr id="424" name="Google Shape;424;p3">
            <a:extLst>
              <a:ext uri="{FF2B5EF4-FFF2-40B4-BE49-F238E27FC236}">
                <a16:creationId xmlns:a16="http://schemas.microsoft.com/office/drawing/2014/main" id="{911E420D-004B-3E2A-3998-F7AD972937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-599665" y="941283"/>
            <a:ext cx="5171665" cy="3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indent="0">
              <a:buNone/>
            </a:pPr>
            <a:endParaRPr lang="en-US" sz="1400" dirty="0"/>
          </a:p>
          <a:p>
            <a:pPr marL="1257300" indent="-342900">
              <a:buSzPct val="100000"/>
              <a:buFont typeface="Wingdings" pitchFamily="2" charset="2"/>
              <a:buChar char="§"/>
            </a:pPr>
            <a:r>
              <a:rPr lang="en-US" sz="1800" dirty="0"/>
              <a:t>February: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Steering Committee/Theory of Change Planning Meeting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Pilot Working Group Starts </a:t>
            </a:r>
          </a:p>
          <a:p>
            <a:pPr marL="1257300" indent="-342900">
              <a:buSzPct val="100000"/>
              <a:buFont typeface="Wingdings" pitchFamily="2" charset="2"/>
              <a:buChar char="§"/>
            </a:pPr>
            <a:r>
              <a:rPr lang="en-US" sz="1800" dirty="0"/>
              <a:t>March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Steering Committee 1</a:t>
            </a:r>
            <a:r>
              <a:rPr lang="en-US" sz="1800" baseline="30000" dirty="0"/>
              <a:t>st</a:t>
            </a:r>
            <a:r>
              <a:rPr lang="en-US" sz="1800" dirty="0"/>
              <a:t> and 2</a:t>
            </a:r>
            <a:r>
              <a:rPr lang="en-US" sz="1800" baseline="30000" dirty="0"/>
              <a:t>nd</a:t>
            </a:r>
            <a:r>
              <a:rPr lang="en-US" sz="1800" dirty="0"/>
              <a:t> Meeting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Website is launch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Pilot Working Group Meetings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Further fundraising </a:t>
            </a:r>
            <a:r>
              <a:rPr lang="en-US" sz="1800" dirty="0"/>
              <a:t>for Pilot </a:t>
            </a:r>
          </a:p>
          <a:p>
            <a:pPr marL="1200150" indent="-285750"/>
            <a:endParaRPr lang="en-US" sz="1400" dirty="0"/>
          </a:p>
          <a:p>
            <a:pPr marL="1200150" indent="-285750"/>
            <a:endParaRPr lang="en-US" sz="1600" dirty="0"/>
          </a:p>
          <a:p>
            <a:pPr marL="1657350" lvl="1" indent="-285750"/>
            <a:endParaRPr sz="1400" dirty="0"/>
          </a:p>
        </p:txBody>
      </p:sp>
      <p:sp>
        <p:nvSpPr>
          <p:cNvPr id="2" name="Google Shape;417;p2">
            <a:extLst>
              <a:ext uri="{FF2B5EF4-FFF2-40B4-BE49-F238E27FC236}">
                <a16:creationId xmlns:a16="http://schemas.microsoft.com/office/drawing/2014/main" id="{9C949EBC-7003-67DB-E57B-1050B3E8DCB5}"/>
              </a:ext>
            </a:extLst>
          </p:cNvPr>
          <p:cNvSpPr/>
          <p:nvPr/>
        </p:nvSpPr>
        <p:spPr>
          <a:xfrm rot="10585366" flipH="1">
            <a:off x="3007181" y="855055"/>
            <a:ext cx="2792179" cy="174555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424;p3">
            <a:extLst>
              <a:ext uri="{FF2B5EF4-FFF2-40B4-BE49-F238E27FC236}">
                <a16:creationId xmlns:a16="http://schemas.microsoft.com/office/drawing/2014/main" id="{7431EE33-CAB9-B74E-AEB4-0F14F3D29FA2}"/>
              </a:ext>
            </a:extLst>
          </p:cNvPr>
          <p:cNvSpPr txBox="1">
            <a:spLocks/>
          </p:cNvSpPr>
          <p:nvPr/>
        </p:nvSpPr>
        <p:spPr>
          <a:xfrm>
            <a:off x="3755039" y="1028916"/>
            <a:ext cx="5171665" cy="3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1257300" indent="-342900">
              <a:buSzPct val="100000"/>
              <a:buFont typeface="Wingdings" pitchFamily="2" charset="2"/>
              <a:buChar char="§"/>
            </a:pPr>
            <a:r>
              <a:rPr lang="en-US" sz="1800" dirty="0"/>
              <a:t>April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Steering Committee 3</a:t>
            </a:r>
            <a:r>
              <a:rPr lang="en-US" sz="1800" baseline="30000" dirty="0"/>
              <a:t>rd</a:t>
            </a:r>
            <a:r>
              <a:rPr lang="en-US" sz="1800" dirty="0"/>
              <a:t> Meeting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Pilot Working Group Meetings 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Parent Leadership Advisory Starts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 Fundraising for Pilot </a:t>
            </a:r>
          </a:p>
          <a:p>
            <a:pPr marL="1257300" indent="-342900">
              <a:buSzPct val="100000"/>
              <a:buFont typeface="Wingdings" pitchFamily="2" charset="2"/>
              <a:buChar char="§"/>
            </a:pPr>
            <a:r>
              <a:rPr lang="en-US" sz="1800" dirty="0"/>
              <a:t>May</a:t>
            </a:r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r>
              <a:rPr lang="en-US" sz="1800" dirty="0"/>
              <a:t>Pilot Working Group Meetings </a:t>
            </a:r>
          </a:p>
          <a:p>
            <a:pPr marL="1371600" lvl="1" indent="0">
              <a:buSzPct val="100000"/>
              <a:buNone/>
            </a:pPr>
            <a:endParaRPr lang="en-US" sz="1800" dirty="0"/>
          </a:p>
          <a:p>
            <a:pPr marL="1714500" lvl="1" indent="-342900">
              <a:buSzPct val="100000"/>
              <a:buFont typeface="Wingdings" pitchFamily="2" charset="2"/>
              <a:buChar char="ü"/>
            </a:pPr>
            <a:endParaRPr lang="en-US" sz="1800" dirty="0"/>
          </a:p>
          <a:p>
            <a:pPr marL="1200150" indent="-285750"/>
            <a:endParaRPr lang="en-US" sz="1400" dirty="0"/>
          </a:p>
          <a:p>
            <a:pPr marL="1200150" indent="-285750"/>
            <a:endParaRPr lang="en-US" sz="1600" dirty="0"/>
          </a:p>
          <a:p>
            <a:pPr marL="1200150" indent="-285750"/>
            <a:endParaRPr lang="en-US" sz="1600" dirty="0"/>
          </a:p>
          <a:p>
            <a:pPr marL="1657350" lvl="1" indent="-285750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6538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/>
          <p:cNvSpPr txBox="1">
            <a:spLocks noGrp="1"/>
          </p:cNvSpPr>
          <p:nvPr>
            <p:ph type="body" idx="8"/>
          </p:nvPr>
        </p:nvSpPr>
        <p:spPr>
          <a:xfrm>
            <a:off x="685162" y="1342330"/>
            <a:ext cx="4901599" cy="2963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285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900"/>
              <a:buFont typeface="Wingdings" pitchFamily="2" charset="2"/>
              <a:buChar char="Ø"/>
            </a:pPr>
            <a:endParaRPr sz="1600" dirty="0"/>
          </a:p>
          <a:p>
            <a:pPr>
              <a:buClr>
                <a:schemeClr val="tx1"/>
              </a:buClr>
              <a:buSzPct val="100000"/>
              <a:buFont typeface="Wingdings" pitchFamily="2" charset="2"/>
              <a:buChar char="§"/>
            </a:pPr>
            <a:r>
              <a:rPr lang="en-US" sz="2100" dirty="0">
                <a:latin typeface="+mn-lt"/>
              </a:rPr>
              <a:t>Highlights from the Past Few Months </a:t>
            </a:r>
          </a:p>
          <a:p>
            <a:pPr>
              <a:buClr>
                <a:schemeClr val="tx1"/>
              </a:buClr>
              <a:buSzPct val="100000"/>
              <a:buFont typeface="Wingdings" pitchFamily="2" charset="2"/>
              <a:buChar char="§"/>
            </a:pPr>
            <a:r>
              <a:rPr lang="en-US" sz="2100" dirty="0">
                <a:latin typeface="+mn-lt"/>
              </a:rPr>
              <a:t>What we learned from the Parent Focus Groups</a:t>
            </a:r>
            <a:endParaRPr sz="2100" dirty="0">
              <a:latin typeface="+mn-lt"/>
            </a:endParaRPr>
          </a:p>
          <a:p>
            <a:pPr>
              <a:buClr>
                <a:schemeClr val="tx1"/>
              </a:buClr>
              <a:buSzPct val="100000"/>
              <a:buFont typeface="Wingdings" pitchFamily="2" charset="2"/>
              <a:buChar char="§"/>
            </a:pPr>
            <a:r>
              <a:rPr lang="en-US" sz="2100" dirty="0">
                <a:latin typeface="+mn-lt"/>
              </a:rPr>
              <a:t>Our Strategy Moving Forward</a:t>
            </a:r>
          </a:p>
          <a:p>
            <a:pPr>
              <a:buClr>
                <a:schemeClr val="tx1"/>
              </a:buClr>
              <a:buSzPct val="100000"/>
              <a:buFont typeface="Wingdings" pitchFamily="2" charset="2"/>
              <a:buChar char="§"/>
            </a:pPr>
            <a:r>
              <a:rPr lang="en-US" sz="2100" dirty="0">
                <a:latin typeface="+mn-lt"/>
              </a:rPr>
              <a:t>Timeline and Next Steps</a:t>
            </a:r>
            <a:endParaRPr sz="2100" dirty="0">
              <a:latin typeface="+mn-lt"/>
            </a:endParaRPr>
          </a:p>
        </p:txBody>
      </p:sp>
      <p:sp>
        <p:nvSpPr>
          <p:cNvPr id="416" name="Google Shape;416;p2"/>
          <p:cNvSpPr txBox="1">
            <a:spLocks noGrp="1"/>
          </p:cNvSpPr>
          <p:nvPr>
            <p:ph type="title"/>
          </p:nvPr>
        </p:nvSpPr>
        <p:spPr>
          <a:xfrm>
            <a:off x="1930971" y="295422"/>
            <a:ext cx="570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solidFill>
                  <a:srgbClr val="F5DE92"/>
                </a:solidFill>
              </a:rPr>
              <a:t>Agenda for Today </a:t>
            </a:r>
            <a:endParaRPr dirty="0">
              <a:solidFill>
                <a:srgbClr val="F5DE92"/>
              </a:solidFill>
            </a:endParaRPr>
          </a:p>
        </p:txBody>
      </p:sp>
      <p:sp>
        <p:nvSpPr>
          <p:cNvPr id="417" name="Google Shape;417;p2"/>
          <p:cNvSpPr/>
          <p:nvPr/>
        </p:nvSpPr>
        <p:spPr>
          <a:xfrm rot="10585366" flipH="1">
            <a:off x="2282713" y="806367"/>
            <a:ext cx="4586070" cy="209308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204C2E-8831-99CF-EAC5-6AB4A2CA6436}"/>
              </a:ext>
            </a:extLst>
          </p:cNvPr>
          <p:cNvSpPr txBox="1"/>
          <p:nvPr/>
        </p:nvSpPr>
        <p:spPr>
          <a:xfrm>
            <a:off x="2286000" y="245215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9CCB37-EDC3-A29B-8959-F964B28E69B1}"/>
              </a:ext>
            </a:extLst>
          </p:cNvPr>
          <p:cNvSpPr txBox="1"/>
          <p:nvPr/>
        </p:nvSpPr>
        <p:spPr>
          <a:xfrm>
            <a:off x="2286000" y="245215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EA9D4A-7D37-8F5C-2CEF-9AFD0256A3E2}"/>
              </a:ext>
            </a:extLst>
          </p:cNvPr>
          <p:cNvSpPr txBox="1"/>
          <p:nvPr/>
        </p:nvSpPr>
        <p:spPr>
          <a:xfrm>
            <a:off x="2286000" y="245215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pic>
        <p:nvPicPr>
          <p:cNvPr id="2050" name="Picture 2" descr="47,800+ Meeting Agenda Stock Illustrations, Royalty-Free Vector Graphics &amp;  Clip Art - iStock | Meeting, Business meeting, Agenda">
            <a:extLst>
              <a:ext uri="{FF2B5EF4-FFF2-40B4-BE49-F238E27FC236}">
                <a16:creationId xmlns:a16="http://schemas.microsoft.com/office/drawing/2014/main" id="{0B76D9C2-EC52-DC45-0B36-7F3EC7815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008" y="1342330"/>
            <a:ext cx="2367040" cy="28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"/>
          <p:cNvSpPr txBox="1">
            <a:spLocks noGrp="1"/>
          </p:cNvSpPr>
          <p:nvPr>
            <p:ph type="title"/>
          </p:nvPr>
        </p:nvSpPr>
        <p:spPr>
          <a:xfrm>
            <a:off x="3202585" y="175315"/>
            <a:ext cx="570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solidFill>
                  <a:srgbClr val="F5DE92"/>
                </a:solidFill>
              </a:rPr>
              <a:t>Overview</a:t>
            </a:r>
            <a:endParaRPr dirty="0">
              <a:solidFill>
                <a:srgbClr val="F5DE92"/>
              </a:solidFill>
            </a:endParaRPr>
          </a:p>
        </p:txBody>
      </p:sp>
      <p:pic>
        <p:nvPicPr>
          <p:cNvPr id="425" name="Google Shape;42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9590" y="1982940"/>
            <a:ext cx="1261997" cy="1577496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"/>
          <p:cNvSpPr txBox="1"/>
          <p:nvPr/>
        </p:nvSpPr>
        <p:spPr>
          <a:xfrm>
            <a:off x="6943246" y="960135"/>
            <a:ext cx="2114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F5DE92"/>
                </a:solidFill>
                <a:latin typeface="Arial"/>
                <a:ea typeface="Arial"/>
                <a:cs typeface="Arial"/>
                <a:sym typeface="Arial"/>
              </a:rPr>
              <a:t>Frame our Vision…</a:t>
            </a:r>
            <a:endParaRPr dirty="0">
              <a:solidFill>
                <a:srgbClr val="F5DE92"/>
              </a:solidFill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Where we are now?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Where we might go?</a:t>
            </a:r>
            <a:endParaRPr dirty="0"/>
          </a:p>
        </p:txBody>
      </p:sp>
      <p:sp>
        <p:nvSpPr>
          <p:cNvPr id="429" name="Google Shape;429;p4"/>
          <p:cNvSpPr/>
          <p:nvPr/>
        </p:nvSpPr>
        <p:spPr>
          <a:xfrm>
            <a:off x="5606724" y="2671683"/>
            <a:ext cx="1492759" cy="4384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5DE92"/>
          </a:solidFill>
          <a:ln w="25400" cap="flat" cmpd="sng">
            <a:solidFill>
              <a:srgbClr val="2C58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"/>
          <p:cNvSpPr/>
          <p:nvPr/>
        </p:nvSpPr>
        <p:spPr>
          <a:xfrm rot="10800000">
            <a:off x="5766661" y="3844341"/>
            <a:ext cx="2346559" cy="802974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F5DE92"/>
          </a:solidFill>
          <a:ln w="25400" cap="flat" cmpd="sng">
            <a:solidFill>
              <a:srgbClr val="2C58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4"/>
          <p:cNvSpPr txBox="1"/>
          <p:nvPr/>
        </p:nvSpPr>
        <p:spPr>
          <a:xfrm>
            <a:off x="3202585" y="4061838"/>
            <a:ext cx="2242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…And then help identify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we need to get there</a:t>
            </a:r>
            <a:endParaRPr dirty="0"/>
          </a:p>
        </p:txBody>
      </p:sp>
      <p:sp>
        <p:nvSpPr>
          <p:cNvPr id="432" name="Google Shape;432;p4"/>
          <p:cNvSpPr txBox="1"/>
          <p:nvPr/>
        </p:nvSpPr>
        <p:spPr>
          <a:xfrm>
            <a:off x="578746" y="2079189"/>
            <a:ext cx="18453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F5DE92"/>
                </a:solidFill>
                <a:latin typeface="Arial"/>
                <a:ea typeface="Arial"/>
                <a:cs typeface="Arial"/>
                <a:sym typeface="Arial"/>
              </a:rPr>
              <a:t>How to get started:</a:t>
            </a:r>
            <a:endParaRPr dirty="0">
              <a:solidFill>
                <a:srgbClr val="F5DE92"/>
              </a:solidFill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Operating model </a:t>
            </a:r>
            <a:b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pilot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Governance and </a:t>
            </a:r>
            <a:b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roles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Funding</a:t>
            </a:r>
            <a:endParaRPr dirty="0"/>
          </a:p>
        </p:txBody>
      </p:sp>
      <p:sp>
        <p:nvSpPr>
          <p:cNvPr id="433" name="Google Shape;433;p4"/>
          <p:cNvSpPr/>
          <p:nvPr/>
        </p:nvSpPr>
        <p:spPr>
          <a:xfrm rot="7505885">
            <a:off x="2124247" y="3377691"/>
            <a:ext cx="374471" cy="112976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5DE92"/>
          </a:solidFill>
          <a:ln w="25400" cap="flat" cmpd="sng">
            <a:solidFill>
              <a:srgbClr val="2C58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"/>
          <p:cNvSpPr/>
          <p:nvPr/>
        </p:nvSpPr>
        <p:spPr>
          <a:xfrm rot="17842315">
            <a:off x="6347892" y="1010019"/>
            <a:ext cx="421200" cy="1459904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5DE92"/>
          </a:solidFill>
          <a:ln w="25400" cap="flat" cmpd="sng">
            <a:solidFill>
              <a:srgbClr val="2C58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F5DE92"/>
              </a:solidFill>
              <a:highlight>
                <a:srgbClr val="F5DE92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2E547E-ADE3-8924-032F-4FECFC541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5322" y="2171368"/>
            <a:ext cx="2141296" cy="1427531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8844F05-33F8-91E1-4188-A6FCD4B17602}"/>
              </a:ext>
            </a:extLst>
          </p:cNvPr>
          <p:cNvSpPr/>
          <p:nvPr/>
        </p:nvSpPr>
        <p:spPr>
          <a:xfrm>
            <a:off x="3095106" y="1081662"/>
            <a:ext cx="2341725" cy="3073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Stakeholders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6FBDE5-A514-6A5C-1A79-2F10BC58CFCA}"/>
              </a:ext>
            </a:extLst>
          </p:cNvPr>
          <p:cNvSpPr/>
          <p:nvPr/>
        </p:nvSpPr>
        <p:spPr>
          <a:xfrm>
            <a:off x="3095107" y="1836963"/>
            <a:ext cx="2341725" cy="29195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Parent Leaders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91C263-C477-0CD4-D9FF-1243B45E5C00}"/>
              </a:ext>
            </a:extLst>
          </p:cNvPr>
          <p:cNvSpPr txBox="1"/>
          <p:nvPr/>
        </p:nvSpPr>
        <p:spPr>
          <a:xfrm>
            <a:off x="4024471" y="1415627"/>
            <a:ext cx="814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5DE92"/>
                </a:solidFill>
              </a:rPr>
              <a:t>+</a:t>
            </a:r>
            <a:endParaRPr lang="en-US" dirty="0">
              <a:solidFill>
                <a:srgbClr val="F5DE92"/>
              </a:solidFill>
            </a:endParaRPr>
          </a:p>
        </p:txBody>
      </p:sp>
      <p:sp>
        <p:nvSpPr>
          <p:cNvPr id="6" name="Google Shape;417;p2">
            <a:extLst>
              <a:ext uri="{FF2B5EF4-FFF2-40B4-BE49-F238E27FC236}">
                <a16:creationId xmlns:a16="http://schemas.microsoft.com/office/drawing/2014/main" id="{533F0FAC-E6B0-804B-A728-A59A16147B0F}"/>
              </a:ext>
            </a:extLst>
          </p:cNvPr>
          <p:cNvSpPr/>
          <p:nvPr/>
        </p:nvSpPr>
        <p:spPr>
          <a:xfrm rot="10585366" flipH="1">
            <a:off x="1970360" y="659656"/>
            <a:ext cx="4586070" cy="209308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8995A3BF-68B6-4C29-61E3-7DB2AEC98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B011C813-F5ED-70EB-344C-C64D7C925B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5733" y="213792"/>
            <a:ext cx="584987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dirty="0">
                <a:solidFill>
                  <a:srgbClr val="F5DE92"/>
                </a:solidFill>
              </a:rPr>
              <a:t>Highlights from Stakeholders</a:t>
            </a:r>
            <a:endParaRPr dirty="0">
              <a:solidFill>
                <a:srgbClr val="F5DE92"/>
              </a:solidFill>
            </a:endParaRP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7FFF76DD-8F3C-F5CB-D2CF-3A2C0E34F297}"/>
              </a:ext>
            </a:extLst>
          </p:cNvPr>
          <p:cNvSpPr/>
          <p:nvPr/>
        </p:nvSpPr>
        <p:spPr>
          <a:xfrm rot="10585366" flipH="1">
            <a:off x="867679" y="626716"/>
            <a:ext cx="6480283" cy="445988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84136C-7B24-DB74-9182-767AC324E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41" y="1390278"/>
            <a:ext cx="743048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dirty="0">
                <a:solidFill>
                  <a:schemeClr val="tx1"/>
                </a:solidFill>
              </a:rPr>
              <a:t>Stakeholder Meetings: EEC, Boston Opportunity Agenda, DESE, NY Metro Center, MSPCC, Massachusetts Association of Community Colleges, The Boston Foundation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Strong commitment to parent leadership development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Parent leaders’ contributions are highly valued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Shared agreement on structured leadership, educational and career pathways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Substantial work already underway can be built upon</a:t>
            </a:r>
            <a:endParaRPr lang="en-US" altLang="en-US" sz="1800" strike="sngStrike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itchFamily="2" charset="2"/>
              <a:buChar char="§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Start simple –  1 small cohort, 1 community college, not for credit, nest within existing enterprise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951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63D74F1D-0730-ED17-066A-DF1A81F98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D1B7D2F0-B00A-E5FE-D8E2-8E9A6986A3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9096" y="190497"/>
            <a:ext cx="732321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algn="ctr"/>
            <a:r>
              <a:rPr lang="en-US" dirty="0">
                <a:solidFill>
                  <a:srgbClr val="F5DE92"/>
                </a:solidFill>
              </a:rPr>
              <a:t>What We’re Learning from Parents</a:t>
            </a:r>
            <a:endParaRPr lang="en-US" strike="sngStrike" dirty="0">
              <a:solidFill>
                <a:srgbClr val="F5DE92"/>
              </a:solidFill>
            </a:endParaRP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8415BAFE-3E67-99D9-8124-7ECDC36EDF2C}"/>
              </a:ext>
            </a:extLst>
          </p:cNvPr>
          <p:cNvSpPr/>
          <p:nvPr/>
        </p:nvSpPr>
        <p:spPr>
          <a:xfrm rot="10585366" flipH="1">
            <a:off x="1303816" y="689684"/>
            <a:ext cx="6931204" cy="332892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F7E1F-BA70-5A6A-481A-B4073E0126F3}"/>
              </a:ext>
            </a:extLst>
          </p:cNvPr>
          <p:cNvSpPr txBox="1"/>
          <p:nvPr/>
        </p:nvSpPr>
        <p:spPr>
          <a:xfrm>
            <a:off x="234887" y="1303112"/>
            <a:ext cx="511434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Parent focus groups, referred by five pioneering parent leadership leaders, offer a meaningfully representative snapshot of parent leadership in its most advanced form</a:t>
            </a: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Many strengths and successes were evident, reflecting the strong work of sponsoring CBOs</a:t>
            </a: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In addition, a number of gaps, barriers, and opportunities for improvement were identified</a:t>
            </a:r>
          </a:p>
        </p:txBody>
      </p:sp>
      <p:pic>
        <p:nvPicPr>
          <p:cNvPr id="3074" name="Picture 2" descr="That is not the way we learned | Thoughts Along The Journey">
            <a:extLst>
              <a:ext uri="{FF2B5EF4-FFF2-40B4-BE49-F238E27FC236}">
                <a16:creationId xmlns:a16="http://schemas.microsoft.com/office/drawing/2014/main" id="{83DA1683-B08C-5D35-A207-57BB6EAC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346" y="1891154"/>
            <a:ext cx="3290996" cy="212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271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5614DE8F-1A98-1689-68DE-8154B005A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19689133-BC4A-7B9C-9A31-8648E20356C2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422023" y="984942"/>
            <a:ext cx="4685236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None/>
            </a:pPr>
            <a:endParaRPr lang="en-US" sz="1800" dirty="0"/>
          </a:p>
          <a:p>
            <a:pPr marL="171450" indent="0">
              <a:buSzPct val="100000"/>
              <a:buNone/>
            </a:pPr>
            <a:r>
              <a:rPr lang="en-US" sz="1800" b="1" dirty="0">
                <a:solidFill>
                  <a:srgbClr val="F5DE92"/>
                </a:solidFill>
                <a:latin typeface="+mn-lt"/>
              </a:rPr>
              <a:t>Clearly defined but diverse parent leadership roles, common themes: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Advisory Board Member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Parent Ambassador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Family Advocate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Playgroup Facilitator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Community Organizer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Parent Partner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Health Care Navigator</a:t>
            </a:r>
          </a:p>
          <a:p>
            <a:pPr lvl="1">
              <a:buSzPct val="100000"/>
              <a:buFont typeface="Wingdings" pitchFamily="2" charset="2"/>
              <a:buChar char="§"/>
            </a:pPr>
            <a:r>
              <a:rPr lang="en-US" sz="1800" dirty="0">
                <a:latin typeface="+mn-lt"/>
              </a:rPr>
              <a:t>Family Engagement Coordinator </a:t>
            </a:r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9799A7E0-09F5-5DC3-37D8-28C2D5661E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7914" y="68404"/>
            <a:ext cx="8485295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algn="ctr"/>
            <a:r>
              <a:rPr lang="en-US" dirty="0">
                <a:solidFill>
                  <a:srgbClr val="F5DE92"/>
                </a:solidFill>
              </a:rPr>
              <a:t>How did they describe </a:t>
            </a:r>
            <a:br>
              <a:rPr lang="en-US" dirty="0">
                <a:solidFill>
                  <a:srgbClr val="F5DE92"/>
                </a:solidFill>
              </a:rPr>
            </a:br>
            <a:r>
              <a:rPr lang="en-US" dirty="0">
                <a:solidFill>
                  <a:srgbClr val="F5DE92"/>
                </a:solidFill>
              </a:rPr>
              <a:t>their roles 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5B876EA6-C98D-8FD4-ECEA-50A7FCFF6B8C}"/>
              </a:ext>
            </a:extLst>
          </p:cNvPr>
          <p:cNvSpPr/>
          <p:nvPr/>
        </p:nvSpPr>
        <p:spPr>
          <a:xfrm rot="10585366" flipH="1">
            <a:off x="1554681" y="874805"/>
            <a:ext cx="6437683" cy="375524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7D288A-0D15-C921-17DF-EA1C66B00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622" y="1681187"/>
            <a:ext cx="3629519" cy="273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471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67CB17AE-C090-ED40-7311-F77F5A79A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5600234D-0504-E41D-5E1B-96DA85D20F46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0" y="955589"/>
            <a:ext cx="4397296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SzPct val="100000"/>
              <a:buNone/>
            </a:pPr>
            <a:r>
              <a:rPr lang="en-US" sz="1700" b="1" dirty="0">
                <a:solidFill>
                  <a:srgbClr val="F5DE92"/>
                </a:solidFill>
                <a:latin typeface="+mn-lt"/>
              </a:rPr>
              <a:t>Skills Learned in Current Roles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Effective Communication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Public Speaking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Advocacy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Leadership Development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Confidence Speaking Up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Facilitation &amp; Group Mangagment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Relationship Building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Understanding and Navigating systems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Problem Solving </a:t>
            </a:r>
          </a:p>
          <a:p>
            <a:pPr>
              <a:buSzPct val="100000"/>
              <a:buFont typeface="Wingdings" pitchFamily="2" charset="2"/>
              <a:buChar char="§"/>
            </a:pPr>
            <a:endParaRPr lang="en-US" sz="2000" dirty="0">
              <a:latin typeface="+mn-lt"/>
            </a:endParaRPr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80A324A9-69CF-E1A1-C652-BCB30AEB12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09828" y="126039"/>
            <a:ext cx="1061319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algn="ctr"/>
            <a:r>
              <a:rPr lang="en-US" sz="2400" dirty="0">
                <a:solidFill>
                  <a:srgbClr val="F5DE92"/>
                </a:solidFill>
              </a:rPr>
              <a:t>How Parent Leaders Described their Skills </a:t>
            </a:r>
            <a:br>
              <a:rPr lang="en-US" sz="2400" dirty="0">
                <a:solidFill>
                  <a:srgbClr val="F5DE92"/>
                </a:solidFill>
              </a:rPr>
            </a:br>
            <a:r>
              <a:rPr lang="en-US" sz="2400" dirty="0">
                <a:solidFill>
                  <a:srgbClr val="F5DE92"/>
                </a:solidFill>
              </a:rPr>
              <a:t>and Barriers 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814CFD89-DB4C-1EDF-99F0-DC7BB88ADD2B}"/>
              </a:ext>
            </a:extLst>
          </p:cNvPr>
          <p:cNvSpPr/>
          <p:nvPr/>
        </p:nvSpPr>
        <p:spPr>
          <a:xfrm rot="10585366" flipH="1">
            <a:off x="678681" y="650579"/>
            <a:ext cx="7786636" cy="486787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415;p2">
            <a:extLst>
              <a:ext uri="{FF2B5EF4-FFF2-40B4-BE49-F238E27FC236}">
                <a16:creationId xmlns:a16="http://schemas.microsoft.com/office/drawing/2014/main" id="{50464AF4-931D-3A0C-43CE-A9E822109712}"/>
              </a:ext>
            </a:extLst>
          </p:cNvPr>
          <p:cNvSpPr txBox="1">
            <a:spLocks/>
          </p:cNvSpPr>
          <p:nvPr/>
        </p:nvSpPr>
        <p:spPr>
          <a:xfrm>
            <a:off x="3769112" y="955589"/>
            <a:ext cx="6244683" cy="449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171450" indent="0">
              <a:buSzPct val="100000"/>
              <a:buNone/>
            </a:pPr>
            <a:r>
              <a:rPr lang="en-US" sz="1700" b="1" dirty="0">
                <a:solidFill>
                  <a:srgbClr val="F5DE92"/>
                </a:solidFill>
                <a:latin typeface="+mn-lt"/>
              </a:rPr>
              <a:t>Skills Missing/First Years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Confidence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Public Speaking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Advocacy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Leadership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Understanding System &amp; Policies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Time Management  </a:t>
            </a:r>
          </a:p>
          <a:p>
            <a:pPr marL="171450" indent="0">
              <a:buSzPct val="100000"/>
              <a:buNone/>
            </a:pPr>
            <a:r>
              <a:rPr lang="en-US" sz="1700" b="1" dirty="0">
                <a:solidFill>
                  <a:srgbClr val="F5DE92"/>
                </a:solidFill>
                <a:latin typeface="+mn-lt"/>
              </a:rPr>
              <a:t>Barriers</a:t>
            </a:r>
            <a:endParaRPr lang="en-US" sz="1700" dirty="0">
              <a:latin typeface="+mn-lt"/>
            </a:endParaRP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Language Barriers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Lack of Time (Balancing Work and Family Responsibilities)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Inconsistent Communication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1700" dirty="0">
                <a:latin typeface="+mn-lt"/>
              </a:rPr>
              <a:t>Limited Financial Compensation</a:t>
            </a:r>
          </a:p>
        </p:txBody>
      </p:sp>
    </p:spTree>
    <p:extLst>
      <p:ext uri="{BB962C8B-B14F-4D97-AF65-F5344CB8AC3E}">
        <p14:creationId xmlns:p14="http://schemas.microsoft.com/office/powerpoint/2010/main" val="894025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860E9DF3-B1A6-D0D2-DD57-9820F41A5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76579BCA-3336-8307-16C9-FDEC31C2C17E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444362" y="1001487"/>
            <a:ext cx="7972246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None/>
            </a:pPr>
            <a:endParaRPr lang="en-US" sz="2000" dirty="0"/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Inconsistent pathways for growth beyond initial leadership roles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Limited access to credentials, compensation, or career-aligned opportunities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Variation across CBOs in structure, support, and sustainability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Strong desire for</a:t>
            </a:r>
            <a:r>
              <a:rPr lang="en-US" sz="2100" dirty="0">
                <a:solidFill>
                  <a:schemeClr val="tx1"/>
                </a:solidFill>
              </a:rPr>
              <a:t> clearer pathways </a:t>
            </a:r>
            <a:r>
              <a:rPr lang="en-US" sz="2100" dirty="0"/>
              <a:t>and </a:t>
            </a:r>
            <a:r>
              <a:rPr lang="en-US" sz="2100" b="1" dirty="0"/>
              <a:t>shared standards</a:t>
            </a:r>
            <a:r>
              <a:rPr lang="en-US" sz="2100" dirty="0"/>
              <a:t> across organizations while accommodating different needs</a:t>
            </a:r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5DAEC843-27D5-508C-F810-A29FEB51BA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7321" y="173706"/>
            <a:ext cx="628928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/>
            <a:r>
              <a:rPr lang="en-US" dirty="0">
                <a:solidFill>
                  <a:srgbClr val="F5DE92"/>
                </a:solidFill>
              </a:rPr>
              <a:t> Areas for Improvement 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1E678DF9-8DB0-7E70-4378-094C031A7E74}"/>
              </a:ext>
            </a:extLst>
          </p:cNvPr>
          <p:cNvSpPr/>
          <p:nvPr/>
        </p:nvSpPr>
        <p:spPr>
          <a:xfrm rot="10585366" flipH="1">
            <a:off x="1818843" y="534663"/>
            <a:ext cx="5506315" cy="295331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2850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>
          <a:extLst>
            <a:ext uri="{FF2B5EF4-FFF2-40B4-BE49-F238E27FC236}">
              <a16:creationId xmlns:a16="http://schemas.microsoft.com/office/drawing/2014/main" id="{69BA2309-D51F-85B3-27DC-4A00D5FF8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">
            <a:extLst>
              <a:ext uri="{FF2B5EF4-FFF2-40B4-BE49-F238E27FC236}">
                <a16:creationId xmlns:a16="http://schemas.microsoft.com/office/drawing/2014/main" id="{5102F36B-7EAA-CF46-1487-0BCF1C163B6B}"/>
              </a:ext>
            </a:extLst>
          </p:cNvPr>
          <p:cNvSpPr txBox="1">
            <a:spLocks noGrp="1"/>
          </p:cNvSpPr>
          <p:nvPr>
            <p:ph type="body" idx="8"/>
          </p:nvPr>
        </p:nvSpPr>
        <p:spPr>
          <a:xfrm>
            <a:off x="516631" y="722021"/>
            <a:ext cx="7972246" cy="3997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182875" bIns="91425" anchor="t" anchorCtr="0">
            <a:noAutofit/>
          </a:bodyPr>
          <a:lstStyle/>
          <a:p>
            <a:pPr marL="171450" indent="0">
              <a:buNone/>
            </a:pPr>
            <a:endParaRPr lang="en-US" sz="2000" dirty="0"/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Strong excitement for a statewide parent leadership model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Interest in shared learning, credentials, and workforce alignment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Opportunities to strengthen—not replace—existing CBO-led leadership models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Access to resources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Equity &amp; opportunity </a:t>
            </a:r>
          </a:p>
          <a:p>
            <a:pPr>
              <a:buSzPct val="100000"/>
              <a:buFont typeface="Wingdings" pitchFamily="2" charset="2"/>
              <a:buChar char="§"/>
            </a:pPr>
            <a:r>
              <a:rPr lang="en-US" sz="2100" dirty="0"/>
              <a:t>Recognition of parent leadership</a:t>
            </a:r>
          </a:p>
        </p:txBody>
      </p:sp>
      <p:sp>
        <p:nvSpPr>
          <p:cNvPr id="416" name="Google Shape;416;p2">
            <a:extLst>
              <a:ext uri="{FF2B5EF4-FFF2-40B4-BE49-F238E27FC236}">
                <a16:creationId xmlns:a16="http://schemas.microsoft.com/office/drawing/2014/main" id="{257D5610-92E8-4553-EE6A-23460F0942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41891" y="252319"/>
            <a:ext cx="3733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/>
            <a:r>
              <a:rPr lang="en-US" dirty="0">
                <a:solidFill>
                  <a:srgbClr val="F5DE92"/>
                </a:solidFill>
              </a:rPr>
              <a:t>Key Takeaways </a:t>
            </a:r>
          </a:p>
        </p:txBody>
      </p:sp>
      <p:sp>
        <p:nvSpPr>
          <p:cNvPr id="417" name="Google Shape;417;p2">
            <a:extLst>
              <a:ext uri="{FF2B5EF4-FFF2-40B4-BE49-F238E27FC236}">
                <a16:creationId xmlns:a16="http://schemas.microsoft.com/office/drawing/2014/main" id="{446100FA-289F-5E1B-C16B-414752EF5510}"/>
              </a:ext>
            </a:extLst>
          </p:cNvPr>
          <p:cNvSpPr/>
          <p:nvPr/>
        </p:nvSpPr>
        <p:spPr>
          <a:xfrm rot="10585366" flipH="1">
            <a:off x="2303486" y="656497"/>
            <a:ext cx="3720600" cy="327736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5518177"/>
      </p:ext>
    </p:extLst>
  </p:cSld>
  <p:clrMapOvr>
    <a:masterClrMapping/>
  </p:clrMapOvr>
</p:sld>
</file>

<file path=ppt/theme/theme1.xml><?xml version="1.0" encoding="utf-8"?>
<a:theme xmlns:a="http://schemas.openxmlformats.org/drawingml/2006/main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1763</TotalTime>
  <Words>578</Words>
  <Application>Microsoft Macintosh PowerPoint</Application>
  <PresentationFormat>On-screen Show (16:9)</PresentationFormat>
  <Paragraphs>125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Poppins Medium</vt:lpstr>
      <vt:lpstr>Poppins</vt:lpstr>
      <vt:lpstr>Poppins SemiBold</vt:lpstr>
      <vt:lpstr>Nunito Sans</vt:lpstr>
      <vt:lpstr>Nunito Sans SemiBold</vt:lpstr>
      <vt:lpstr>Wingdings</vt:lpstr>
      <vt:lpstr>Marketing Plan Presentation [Style 1]</vt:lpstr>
      <vt:lpstr>Mass ParentCorps</vt:lpstr>
      <vt:lpstr>Agenda for Today </vt:lpstr>
      <vt:lpstr>Overview</vt:lpstr>
      <vt:lpstr>Highlights from Stakeholders</vt:lpstr>
      <vt:lpstr>What We’re Learning from Parents</vt:lpstr>
      <vt:lpstr>How did they describe  their roles </vt:lpstr>
      <vt:lpstr>How Parent Leaders Described their Skills  and Barriers </vt:lpstr>
      <vt:lpstr> Areas for Improvement </vt:lpstr>
      <vt:lpstr>Key Takeaways </vt:lpstr>
      <vt:lpstr>Strategy Moving Forward </vt:lpstr>
      <vt:lpstr>Next Steps for CBOs</vt:lpstr>
      <vt:lpstr>Timeline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Don Hawley</dc:creator>
  <cp:lastModifiedBy>Sebastian Roizner</cp:lastModifiedBy>
  <cp:revision>10</cp:revision>
  <dcterms:modified xsi:type="dcterms:W3CDTF">2026-02-26T15:43:08Z</dcterms:modified>
</cp:coreProperties>
</file>